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67" r:id="rId4"/>
    <p:sldId id="275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81" r:id="rId13"/>
    <p:sldId id="263" r:id="rId14"/>
    <p:sldId id="278" r:id="rId15"/>
    <p:sldId id="277" r:id="rId16"/>
    <p:sldId id="276" r:id="rId17"/>
    <p:sldId id="257" r:id="rId18"/>
    <p:sldId id="258" r:id="rId19"/>
    <p:sldId id="280" r:id="rId20"/>
    <p:sldId id="279" r:id="rId2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96938260345585"/>
          <c:y val="0.11835027589527089"/>
          <c:w val="0.54824119092151602"/>
          <c:h val="0.81033125948968632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  SAN LUIS POTOSI   </c:v>
                </c:pt>
              </c:strCache>
            </c:strRef>
          </c:tx>
          <c:dPt>
            <c:idx val="0"/>
            <c:bubble3D val="0"/>
            <c:spPr>
              <a:solidFill>
                <a:srgbClr val="610A70"/>
              </a:solidFill>
            </c:spPr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rgbClr val="A9D242"/>
              </a:solidFill>
            </c:spPr>
          </c:dPt>
          <c:dPt>
            <c:idx val="4"/>
            <c:bubble3D val="0"/>
            <c:spPr>
              <a:solidFill>
                <a:srgbClr val="EDD62B"/>
              </a:solidFill>
            </c:spPr>
          </c:dPt>
          <c:dPt>
            <c:idx val="5"/>
            <c:bubble3D val="0"/>
            <c:spPr>
              <a:solidFill>
                <a:schemeClr val="accent6"/>
              </a:solidFill>
            </c:spPr>
          </c:dPt>
          <c:dPt>
            <c:idx val="6"/>
            <c:bubble3D val="0"/>
            <c:spPr>
              <a:solidFill>
                <a:srgbClr val="E42C39"/>
              </a:solidFill>
            </c:spPr>
          </c:dPt>
          <c:dPt>
            <c:idx val="7"/>
            <c:bubble3D val="0"/>
            <c:spPr>
              <a:solidFill>
                <a:srgbClr val="C5315F"/>
              </a:solidFill>
            </c:spPr>
          </c:dPt>
          <c:dLbls>
            <c:dLbl>
              <c:idx val="0"/>
              <c:layout>
                <c:manualLayout>
                  <c:x val="-0.22122447036539175"/>
                  <c:y val="-0.15370491241713882"/>
                </c:manualLayout>
              </c:layout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bg1"/>
                        </a:solidFill>
                        <a:latin typeface="Leelawadee" panose="020B0502040204020203" pitchFamily="34" charset="-34"/>
                        <a:cs typeface="Leelawadee" panose="020B0502040204020203" pitchFamily="34" charset="-34"/>
                      </a:defRPr>
                    </a:pPr>
                    <a:r>
                      <a:rPr lang="en-US" sz="2000" b="1" dirty="0">
                        <a:solidFill>
                          <a:schemeClr val="bg1"/>
                        </a:solidFill>
                        <a:latin typeface="Leelawadee" panose="020B0502040204020203" pitchFamily="34" charset="-34"/>
                        <a:cs typeface="Leelawadee" panose="020B0502040204020203" pitchFamily="34" charset="-34"/>
                      </a:rPr>
                      <a:t>Pulmonar
</a:t>
                    </a:r>
                    <a:r>
                      <a:rPr lang="en-US" sz="3200" b="1" dirty="0">
                        <a:solidFill>
                          <a:schemeClr val="bg1"/>
                        </a:solidFill>
                        <a:latin typeface="Leelawadee" panose="020B0502040204020203" pitchFamily="34" charset="-34"/>
                        <a:cs typeface="Leelawadee" panose="020B0502040204020203" pitchFamily="34" charset="-34"/>
                      </a:rPr>
                      <a:t>63%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3.0028600456755389E-3"/>
                  <c:y val="-1.2358117616561123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rgbClr val="002060"/>
                      </a:solidFill>
                      <a:latin typeface="Leelawadee" panose="020B0502040204020203" pitchFamily="34" charset="-34"/>
                      <a:cs typeface="Leelawadee" panose="020B0502040204020203" pitchFamily="34" charset="-34"/>
                    </a:defRPr>
                  </a:pPr>
                  <a:endParaRPr lang="es-MX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6456537453068522E-3"/>
                  <c:y val="4.2676739621523532E-2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solidFill>
                        <a:srgbClr val="002060"/>
                      </a:solidFill>
                      <a:latin typeface="Leelawadee" panose="020B0502040204020203" pitchFamily="34" charset="-34"/>
                      <a:cs typeface="Leelawadee" panose="020B0502040204020203" pitchFamily="34" charset="-34"/>
                    </a:defRPr>
                  </a:pPr>
                  <a:endParaRPr lang="es-MX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3.8777546574396892E-3"/>
                  <c:y val="7.674239899270451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6.458591975586259E-3"/>
                  <c:y val="4.1343785875643448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es-MX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6.038479703447213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7.4747036915009168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es-MX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Hoja1!$A$2:$A$9</c:f>
              <c:strCache>
                <c:ptCount val="8"/>
                <c:pt idx="0">
                  <c:v>Pulmonar</c:v>
                </c:pt>
                <c:pt idx="1">
                  <c:v>Meníngea</c:v>
                </c:pt>
                <c:pt idx="2">
                  <c:v>Intestinal</c:v>
                </c:pt>
                <c:pt idx="3">
                  <c:v>Ganglionar</c:v>
                </c:pt>
                <c:pt idx="4">
                  <c:v>Miliar</c:v>
                </c:pt>
                <c:pt idx="5">
                  <c:v>Pleural</c:v>
                </c:pt>
                <c:pt idx="6">
                  <c:v>Mixta</c:v>
                </c:pt>
                <c:pt idx="7">
                  <c:v>Otras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272</c:v>
                </c:pt>
                <c:pt idx="1">
                  <c:v>9</c:v>
                </c:pt>
                <c:pt idx="2">
                  <c:v>39</c:v>
                </c:pt>
                <c:pt idx="3">
                  <c:v>41</c:v>
                </c:pt>
                <c:pt idx="4">
                  <c:v>19</c:v>
                </c:pt>
                <c:pt idx="5">
                  <c:v>11</c:v>
                </c:pt>
                <c:pt idx="6">
                  <c:v>8</c:v>
                </c:pt>
                <c:pt idx="7">
                  <c:v>32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96938260345585"/>
          <c:y val="0.11835027589527089"/>
          <c:w val="0.54824119092151602"/>
          <c:h val="0.81033125948968632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  SAN LUIS POTOSI   </c:v>
                </c:pt>
              </c:strCache>
            </c:strRef>
          </c:tx>
          <c:dPt>
            <c:idx val="0"/>
            <c:bubble3D val="0"/>
            <c:spPr>
              <a:solidFill>
                <a:srgbClr val="610A70"/>
              </a:solidFill>
            </c:spPr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rgbClr val="A9D242"/>
              </a:solidFill>
            </c:spPr>
          </c:dPt>
          <c:dPt>
            <c:idx val="4"/>
            <c:bubble3D val="0"/>
            <c:spPr>
              <a:solidFill>
                <a:srgbClr val="EDD62B"/>
              </a:solidFill>
            </c:spPr>
          </c:dPt>
          <c:dPt>
            <c:idx val="5"/>
            <c:bubble3D val="0"/>
            <c:spPr>
              <a:solidFill>
                <a:schemeClr val="accent6"/>
              </a:solidFill>
            </c:spPr>
          </c:dPt>
          <c:dPt>
            <c:idx val="6"/>
            <c:bubble3D val="0"/>
            <c:spPr>
              <a:solidFill>
                <a:srgbClr val="E42C39"/>
              </a:solidFill>
            </c:spPr>
          </c:dPt>
          <c:dPt>
            <c:idx val="7"/>
            <c:bubble3D val="0"/>
            <c:spPr>
              <a:solidFill>
                <a:srgbClr val="C5315F"/>
              </a:solidFill>
            </c:spPr>
          </c:dPt>
          <c:dLbls>
            <c:dLbl>
              <c:idx val="0"/>
              <c:layout>
                <c:manualLayout>
                  <c:x val="-0.22122447036539175"/>
                  <c:y val="-0.15370491241713882"/>
                </c:manualLayout>
              </c:layout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bg1"/>
                        </a:solidFill>
                        <a:latin typeface="Leelawadee" panose="020B0502040204020203" pitchFamily="34" charset="-34"/>
                        <a:cs typeface="Leelawadee" panose="020B0502040204020203" pitchFamily="34" charset="-34"/>
                      </a:defRPr>
                    </a:pPr>
                    <a:r>
                      <a:rPr lang="en-US" sz="2000" b="1" dirty="0">
                        <a:solidFill>
                          <a:schemeClr val="bg1"/>
                        </a:solidFill>
                        <a:latin typeface="Leelawadee" panose="020B0502040204020203" pitchFamily="34" charset="-34"/>
                        <a:cs typeface="Leelawadee" panose="020B0502040204020203" pitchFamily="34" charset="-34"/>
                      </a:rPr>
                      <a:t>Pulmonar
</a:t>
                    </a:r>
                    <a:r>
                      <a:rPr lang="en-US" sz="3200" b="1" dirty="0">
                        <a:solidFill>
                          <a:schemeClr val="bg1"/>
                        </a:solidFill>
                        <a:latin typeface="Leelawadee" panose="020B0502040204020203" pitchFamily="34" charset="-34"/>
                        <a:cs typeface="Leelawadee" panose="020B0502040204020203" pitchFamily="34" charset="-34"/>
                      </a:rPr>
                      <a:t>63%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3.0028600456755389E-3"/>
                  <c:y val="-1.2358117616561123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rgbClr val="002060"/>
                      </a:solidFill>
                      <a:latin typeface="Leelawadee" panose="020B0502040204020203" pitchFamily="34" charset="-34"/>
                      <a:cs typeface="Leelawadee" panose="020B0502040204020203" pitchFamily="34" charset="-34"/>
                    </a:defRPr>
                  </a:pPr>
                  <a:endParaRPr lang="es-MX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6456537453068522E-3"/>
                  <c:y val="4.2676739621523532E-2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solidFill>
                        <a:srgbClr val="002060"/>
                      </a:solidFill>
                      <a:latin typeface="Leelawadee" panose="020B0502040204020203" pitchFamily="34" charset="-34"/>
                      <a:cs typeface="Leelawadee" panose="020B0502040204020203" pitchFamily="34" charset="-34"/>
                    </a:defRPr>
                  </a:pPr>
                  <a:endParaRPr lang="es-MX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3.8777546574396892E-3"/>
                  <c:y val="7.674239899270451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6.458591975586259E-3"/>
                  <c:y val="4.1343785875643448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es-MX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6.038479703447213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7.4747036915009168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es-MX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Hoja1!$A$2:$A$9</c:f>
              <c:strCache>
                <c:ptCount val="8"/>
                <c:pt idx="0">
                  <c:v>Pulmonar</c:v>
                </c:pt>
                <c:pt idx="1">
                  <c:v>Meníngea</c:v>
                </c:pt>
                <c:pt idx="2">
                  <c:v>Intestinal</c:v>
                </c:pt>
                <c:pt idx="3">
                  <c:v>Ganglionar</c:v>
                </c:pt>
                <c:pt idx="4">
                  <c:v>Miliar</c:v>
                </c:pt>
                <c:pt idx="5">
                  <c:v>Pleural</c:v>
                </c:pt>
                <c:pt idx="6">
                  <c:v>Mixta</c:v>
                </c:pt>
                <c:pt idx="7">
                  <c:v>Otras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160</c:v>
                </c:pt>
                <c:pt idx="1">
                  <c:v>11</c:v>
                </c:pt>
                <c:pt idx="2">
                  <c:v>15</c:v>
                </c:pt>
                <c:pt idx="3">
                  <c:v>39</c:v>
                </c:pt>
                <c:pt idx="4">
                  <c:v>14</c:v>
                </c:pt>
                <c:pt idx="5">
                  <c:v>6</c:v>
                </c:pt>
                <c:pt idx="6">
                  <c:v>5</c:v>
                </c:pt>
                <c:pt idx="7">
                  <c:v>18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14"/>
    </mc:Choice>
    <mc:Fallback>
      <c:style val="14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338855596210085E-2"/>
          <c:y val="4.943164226635411E-2"/>
          <c:w val="0.96739390854259755"/>
          <c:h val="0.771258879207395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Casos</c:v>
                </c:pt>
              </c:strCache>
            </c:strRef>
          </c:tx>
          <c:invertIfNegative val="0"/>
          <c:cat>
            <c:numRef>
              <c:f>Hoja1!$A$2:$A$8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Hoja1!$B$2:$B$8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03680768"/>
        <c:axId val="203794688"/>
      </c:barChart>
      <c:catAx>
        <c:axId val="203680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3794688"/>
        <c:crosses val="autoZero"/>
        <c:auto val="1"/>
        <c:lblAlgn val="ctr"/>
        <c:lblOffset val="100"/>
        <c:noMultiLvlLbl val="0"/>
      </c:catAx>
      <c:valAx>
        <c:axId val="2037946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6807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rgbClr val="3470B2"/>
              </a:solidFill>
            </c:spPr>
          </c:dPt>
          <c:dPt>
            <c:idx val="1"/>
            <c:bubble3D val="0"/>
            <c:spPr>
              <a:solidFill>
                <a:srgbClr val="8CB32B"/>
              </a:solidFill>
            </c:spPr>
          </c:dPt>
          <c:cat>
            <c:strRef>
              <c:f>Hoja1!$A$2:$A$3</c:f>
              <c:strCache>
                <c:ptCount val="2"/>
                <c:pt idx="0">
                  <c:v>femenino</c:v>
                </c:pt>
                <c:pt idx="1">
                  <c:v>masculino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5</c:v>
                </c:pt>
                <c:pt idx="1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856146282462177"/>
          <c:y val="0.75270222867868786"/>
          <c:w val="0.3355739035739036"/>
          <c:h val="0.18659333753962556"/>
        </c:manualLayout>
      </c:layout>
      <c:overlay val="0"/>
      <c:txPr>
        <a:bodyPr/>
        <a:lstStyle/>
        <a:p>
          <a:pPr>
            <a:defRPr sz="20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8491-0802-47D7-9CDA-86E8563EE09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1BA2-757C-47D7-8E89-DA1D512B049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2255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8491-0802-47D7-9CDA-86E8563EE09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1BA2-757C-47D7-8E89-DA1D512B049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887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8491-0802-47D7-9CDA-86E8563EE09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1BA2-757C-47D7-8E89-DA1D512B049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7358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8491-0802-47D7-9CDA-86E8563EE09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1BA2-757C-47D7-8E89-DA1D512B049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2907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8491-0802-47D7-9CDA-86E8563EE09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1BA2-757C-47D7-8E89-DA1D512B049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6623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8491-0802-47D7-9CDA-86E8563EE09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1BA2-757C-47D7-8E89-DA1D512B049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346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8491-0802-47D7-9CDA-86E8563EE09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1BA2-757C-47D7-8E89-DA1D512B049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2199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8491-0802-47D7-9CDA-86E8563EE09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1BA2-757C-47D7-8E89-DA1D512B049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5863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8491-0802-47D7-9CDA-86E8563EE09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1BA2-757C-47D7-8E89-DA1D512B049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4081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8491-0802-47D7-9CDA-86E8563EE09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1BA2-757C-47D7-8E89-DA1D512B049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2195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8491-0802-47D7-9CDA-86E8563EE09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1BA2-757C-47D7-8E89-DA1D512B049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6126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38491-0802-47D7-9CDA-86E8563EE09F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F1BA2-757C-47D7-8E89-DA1D512B049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0410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60040" y="2391023"/>
            <a:ext cx="7772400" cy="1470025"/>
          </a:xfrm>
        </p:spPr>
        <p:txBody>
          <a:bodyPr>
            <a:normAutofit/>
          </a:bodyPr>
          <a:lstStyle/>
          <a:p>
            <a:r>
              <a:rPr lang="es-MX" sz="6700" b="1" dirty="0" smtClean="0"/>
              <a:t>Tuberculosis</a:t>
            </a:r>
            <a:endParaRPr lang="es-MX" sz="2700" dirty="0">
              <a:latin typeface="Corbel" panose="020B0503020204020204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4030216"/>
            <a:ext cx="7776864" cy="622920"/>
          </a:xfrm>
        </p:spPr>
        <p:txBody>
          <a:bodyPr/>
          <a:lstStyle/>
          <a:p>
            <a:r>
              <a:rPr lang="es-MX" dirty="0" smtClean="0"/>
              <a:t>Coordinación Estatal de Micobacteriosis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827584" y="5271591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i="1" dirty="0">
                <a:latin typeface="Candara" panose="020E0502030303020204" pitchFamily="34" charset="0"/>
              </a:rPr>
              <a:t>"México unido rumbo a la eliminación de la Tuberculosis"</a:t>
            </a:r>
            <a:endParaRPr lang="es-MX" sz="2400" dirty="0">
              <a:latin typeface="Candara" panose="020E0502030303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71" y="536360"/>
            <a:ext cx="2932725" cy="1092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6 Conector recto"/>
          <p:cNvCxnSpPr/>
          <p:nvPr/>
        </p:nvCxnSpPr>
        <p:spPr>
          <a:xfrm>
            <a:off x="683568" y="3861048"/>
            <a:ext cx="77768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280" y="454562"/>
            <a:ext cx="1336724" cy="194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133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3600" dirty="0" smtClean="0"/>
              <a:t>6. Oportunidad diagnóstica</a:t>
            </a:r>
            <a:endParaRPr lang="es-MX" sz="3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1" t="50000" r="41441" b="37430"/>
          <a:stretch/>
        </p:blipFill>
        <p:spPr bwMode="auto">
          <a:xfrm>
            <a:off x="611560" y="1064354"/>
            <a:ext cx="6038192" cy="91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1" t="34052" r="42026" b="26280"/>
          <a:stretch/>
        </p:blipFill>
        <p:spPr bwMode="auto">
          <a:xfrm>
            <a:off x="467544" y="2204864"/>
            <a:ext cx="830310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494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MX" sz="3600" dirty="0" smtClean="0"/>
              <a:t>7. Detección de farmacorresistencia en casos previamente tratados</a:t>
            </a:r>
            <a:endParaRPr lang="es-MX" sz="3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1" t="46501" r="38861" b="42610"/>
          <a:stretch/>
        </p:blipFill>
        <p:spPr bwMode="auto">
          <a:xfrm>
            <a:off x="611560" y="1484784"/>
            <a:ext cx="6263374" cy="79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242512"/>
              </p:ext>
            </p:extLst>
          </p:nvPr>
        </p:nvGraphicFramePr>
        <p:xfrm>
          <a:off x="637153" y="2492896"/>
          <a:ext cx="7907515" cy="4028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64098"/>
                <a:gridCol w="1395192"/>
                <a:gridCol w="1129645"/>
                <a:gridCol w="1129645"/>
                <a:gridCol w="1129645"/>
                <a:gridCol w="1129645"/>
                <a:gridCol w="112964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J.S.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REINGRESO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RECAÍDA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FRACASO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TOTAL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CON PFS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%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4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5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s-MX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0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NA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NA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III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1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s-MX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3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3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66.6</a:t>
                      </a:r>
                      <a:endParaRPr lang="es-MX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3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3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3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100.0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0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NA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NA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VII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0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NA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NA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ESTATAL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11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12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5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41.6</a:t>
                      </a:r>
                      <a:endParaRPr lang="es-MX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855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dirty="0" smtClean="0"/>
              <a:t>Estudio de contactos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138448"/>
              </p:ext>
            </p:extLst>
          </p:nvPr>
        </p:nvGraphicFramePr>
        <p:xfrm>
          <a:off x="827583" y="1484784"/>
          <a:ext cx="7488833" cy="453650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16012"/>
                <a:gridCol w="1589577"/>
                <a:gridCol w="2341622"/>
                <a:gridCol w="2341622"/>
              </a:tblGrid>
              <a:tr h="106881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J.S.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No. Casos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No. Contactos</a:t>
                      </a:r>
                      <a:r>
                        <a:rPr lang="es-MX" baseline="0" dirty="0" smtClean="0"/>
                        <a:t> estudiados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Promedio</a:t>
                      </a:r>
                      <a:r>
                        <a:rPr lang="es-MX" baseline="0" dirty="0" smtClean="0"/>
                        <a:t> contactos por caso</a:t>
                      </a:r>
                      <a:endParaRPr lang="es-MX" dirty="0"/>
                    </a:p>
                  </a:txBody>
                  <a:tcPr anchor="ctr"/>
                </a:tc>
              </a:tr>
              <a:tr h="43346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45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172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3.8</a:t>
                      </a:r>
                      <a:endParaRPr lang="es-MX" dirty="0"/>
                    </a:p>
                  </a:txBody>
                  <a:tcPr anchor="ctr"/>
                </a:tc>
              </a:tr>
              <a:tr h="43346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</a:rPr>
                        <a:t>3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2.6</a:t>
                      </a:r>
                      <a:endParaRPr lang="es-MX" dirty="0"/>
                    </a:p>
                  </a:txBody>
                  <a:tcPr anchor="ctr"/>
                </a:tc>
              </a:tr>
              <a:tr h="43346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III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</a:rPr>
                        <a:t>9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103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11.4</a:t>
                      </a:r>
                      <a:endParaRPr lang="es-MX" dirty="0"/>
                    </a:p>
                  </a:txBody>
                  <a:tcPr anchor="ctr"/>
                </a:tc>
              </a:tr>
              <a:tr h="43346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IV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</a:rPr>
                        <a:t>21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368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17.5</a:t>
                      </a:r>
                      <a:endParaRPr lang="es-MX" dirty="0"/>
                    </a:p>
                  </a:txBody>
                  <a:tcPr anchor="ctr"/>
                </a:tc>
              </a:tr>
              <a:tr h="43346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</a:rPr>
                        <a:t>37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64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1.7</a:t>
                      </a:r>
                      <a:endParaRPr lang="es-MX" dirty="0"/>
                    </a:p>
                  </a:txBody>
                  <a:tcPr anchor="ctr"/>
                </a:tc>
              </a:tr>
              <a:tr h="43346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</a:rPr>
                        <a:t>35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220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6.3</a:t>
                      </a:r>
                      <a:endParaRPr lang="es-MX" dirty="0"/>
                    </a:p>
                  </a:txBody>
                  <a:tcPr anchor="ctr"/>
                </a:tc>
              </a:tr>
              <a:tr h="43346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VII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</a:rPr>
                        <a:t>10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68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6.8</a:t>
                      </a:r>
                      <a:endParaRPr lang="es-MX" dirty="0"/>
                    </a:p>
                  </a:txBody>
                  <a:tcPr anchor="ctr"/>
                </a:tc>
              </a:tr>
              <a:tr h="43346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TOTAL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159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1003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6.3</a:t>
                      </a:r>
                      <a:endParaRPr lang="es-MX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48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1630067869"/>
              </p:ext>
            </p:extLst>
          </p:nvPr>
        </p:nvGraphicFramePr>
        <p:xfrm>
          <a:off x="296503" y="2273369"/>
          <a:ext cx="63859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97768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Casos Nuevos Tuberculosis TF,</a:t>
            </a:r>
            <a:b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</a:br>
            <a:r>
              <a:rPr lang="es-MX" sz="24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San Luis Potosí, 2017</a:t>
            </a:r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.</a:t>
            </a:r>
            <a:endParaRPr lang="es-MX" sz="28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44959" y="1887215"/>
            <a:ext cx="144016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Teen" panose="02000400000000000000" pitchFamily="2" charset="0"/>
              </a:rPr>
              <a:t>N= 445</a:t>
            </a:r>
            <a:endParaRPr lang="es-MX" sz="2400" b="1" dirty="0">
              <a:latin typeface="Teen" panose="02000400000000000000" pitchFamily="2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40790"/>
              </p:ext>
            </p:extLst>
          </p:nvPr>
        </p:nvGraphicFramePr>
        <p:xfrm>
          <a:off x="5311581" y="2038429"/>
          <a:ext cx="3096344" cy="17424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944216"/>
                <a:gridCol w="11521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Tipo de Paciente</a:t>
                      </a:r>
                      <a:endParaRPr lang="es-MX" sz="1600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No. Casos</a:t>
                      </a:r>
                      <a:endParaRPr lang="es-MX" sz="1600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Caso Nuevo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n-lt"/>
                          <a:cs typeface="Leelawadee" panose="020B0502040204020203" pitchFamily="34" charset="-34"/>
                        </a:rPr>
                        <a:t>431</a:t>
                      </a:r>
                      <a:endParaRPr lang="es-MX" sz="2400" dirty="0">
                        <a:latin typeface="+mn-lt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Reingreso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n-lt"/>
                          <a:cs typeface="Leelawadee" panose="020B0502040204020203" pitchFamily="34" charset="-34"/>
                        </a:rPr>
                        <a:t>4</a:t>
                      </a:r>
                      <a:endParaRPr lang="es-MX" sz="2400" dirty="0">
                        <a:latin typeface="+mn-lt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Recaída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n-lt"/>
                          <a:cs typeface="Leelawadee" panose="020B0502040204020203" pitchFamily="34" charset="-34"/>
                        </a:rPr>
                        <a:t>10</a:t>
                      </a:r>
                      <a:endParaRPr lang="es-MX" sz="2400" dirty="0">
                        <a:latin typeface="+mn-lt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1783189" y="6151076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Tuberculosis</a:t>
            </a:r>
          </a:p>
        </p:txBody>
      </p:sp>
      <p:pic>
        <p:nvPicPr>
          <p:cNvPr id="2050" name="Picture 2" descr="Resultado de imagen para san luis potosí vect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61349"/>
            <a:ext cx="1147287" cy="107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4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95536" y="197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Casos Nuevos Tuberculosis TF,</a:t>
            </a:r>
            <a:b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</a:br>
            <a:r>
              <a:rPr lang="es-MX" sz="24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San Luis Potosí, 2018*</a:t>
            </a:r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.</a:t>
            </a:r>
            <a:endParaRPr lang="es-MX" sz="28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graphicFrame>
        <p:nvGraphicFramePr>
          <p:cNvPr id="5" name="4 Gráfico"/>
          <p:cNvGraphicFramePr/>
          <p:nvPr>
            <p:extLst>
              <p:ext uri="{D42A27DB-BD31-4B8C-83A1-F6EECF244321}">
                <p14:modId xmlns:p14="http://schemas.microsoft.com/office/powerpoint/2010/main" val="3070716512"/>
              </p:ext>
            </p:extLst>
          </p:nvPr>
        </p:nvGraphicFramePr>
        <p:xfrm>
          <a:off x="251520" y="2204864"/>
          <a:ext cx="63859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395536" y="1988840"/>
            <a:ext cx="144016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Teen" panose="02000400000000000000" pitchFamily="2" charset="0"/>
              </a:rPr>
              <a:t>N= </a:t>
            </a:r>
            <a:r>
              <a:rPr lang="es-MX" sz="2400" b="1" dirty="0" smtClean="0">
                <a:latin typeface="Teen" panose="02000400000000000000" pitchFamily="2" charset="0"/>
              </a:rPr>
              <a:t>268</a:t>
            </a:r>
            <a:endParaRPr lang="es-MX" sz="2400" b="1" dirty="0">
              <a:latin typeface="Teen" panose="02000400000000000000" pitchFamily="2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213053"/>
              </p:ext>
            </p:extLst>
          </p:nvPr>
        </p:nvGraphicFramePr>
        <p:xfrm>
          <a:off x="5311581" y="2038429"/>
          <a:ext cx="3096344" cy="17424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944216"/>
                <a:gridCol w="11521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Tipo de Paciente</a:t>
                      </a:r>
                      <a:endParaRPr lang="es-MX" sz="1600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No. Casos</a:t>
                      </a:r>
                      <a:endParaRPr lang="es-MX" sz="1600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Caso Nuevo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n-lt"/>
                          <a:cs typeface="Leelawadee" panose="020B0502040204020203" pitchFamily="34" charset="-34"/>
                        </a:rPr>
                        <a:t>256</a:t>
                      </a:r>
                      <a:endParaRPr lang="es-MX" sz="2400" dirty="0">
                        <a:latin typeface="+mn-lt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Reingreso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n-lt"/>
                          <a:cs typeface="Leelawadee" panose="020B0502040204020203" pitchFamily="34" charset="-34"/>
                        </a:rPr>
                        <a:t>1</a:t>
                      </a:r>
                      <a:endParaRPr lang="es-MX" sz="2400" dirty="0">
                        <a:latin typeface="+mn-lt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Recaída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n-lt"/>
                          <a:cs typeface="Leelawadee" panose="020B0502040204020203" pitchFamily="34" charset="-34"/>
                        </a:rPr>
                        <a:t>11</a:t>
                      </a:r>
                      <a:endParaRPr lang="es-MX" sz="2400" dirty="0">
                        <a:latin typeface="+mn-lt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8" name="Picture 2" descr="Resultado de imagen para san luis potosí vect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61349"/>
            <a:ext cx="1147287" cy="107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1783189" y="6151076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</a:t>
            </a:r>
            <a:r>
              <a:rPr lang="es-MX" sz="1200" dirty="0" smtClean="0"/>
              <a:t>Tuberculosis</a:t>
            </a:r>
          </a:p>
          <a:p>
            <a:pPr algn="r"/>
            <a:r>
              <a:rPr lang="es-MX" sz="1200" dirty="0" smtClean="0"/>
              <a:t>*Hasta julio del 2018</a:t>
            </a:r>
            <a:endParaRPr lang="es-MX" sz="1200" dirty="0" smtClean="0"/>
          </a:p>
        </p:txBody>
      </p:sp>
    </p:spTree>
    <p:extLst>
      <p:ext uri="{BB962C8B-B14F-4D97-AF65-F5344CB8AC3E}">
        <p14:creationId xmlns:p14="http://schemas.microsoft.com/office/powerpoint/2010/main" val="343363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764704"/>
            <a:ext cx="7848872" cy="482453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RECAÍDA…</a:t>
            </a:r>
          </a:p>
          <a:p>
            <a:pPr marL="0" indent="0" algn="just">
              <a:buNone/>
            </a:pPr>
            <a:r>
              <a:rPr lang="es-MX" dirty="0" smtClean="0"/>
              <a:t>A </a:t>
            </a:r>
            <a:r>
              <a:rPr lang="es-MX" dirty="0"/>
              <a:t>la reaparición de signos y síntomas en un paciente que habiendo sido declarado como curado o con tratamiento terminado, presenta nuevamente baciloscopia y/o cultivo </a:t>
            </a:r>
            <a:r>
              <a:rPr lang="es-MX" dirty="0" smtClean="0"/>
              <a:t>positivo.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b="1" dirty="0" smtClean="0">
                <a:solidFill>
                  <a:srgbClr val="CC0099"/>
                </a:solidFill>
              </a:rPr>
              <a:t>REINGRESO…</a:t>
            </a:r>
          </a:p>
          <a:p>
            <a:pPr marL="0" indent="0" algn="just">
              <a:buNone/>
            </a:pPr>
            <a:r>
              <a:rPr lang="es-MX" dirty="0" smtClean="0"/>
              <a:t>Al </a:t>
            </a:r>
            <a:r>
              <a:rPr lang="es-MX" dirty="0"/>
              <a:t>caso de tuberculosis que ingresa nuevamente a un tratamiento y por tanto al sistema de registro, después de abandono, recaída o </a:t>
            </a:r>
            <a:r>
              <a:rPr lang="es-MX" dirty="0" smtClean="0"/>
              <a:t>fracaso.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b="1" dirty="0" smtClean="0">
                <a:solidFill>
                  <a:srgbClr val="0070C0"/>
                </a:solidFill>
              </a:rPr>
              <a:t>FRACASO…</a:t>
            </a:r>
          </a:p>
          <a:p>
            <a:pPr marL="0" indent="0" algn="just">
              <a:buNone/>
            </a:pPr>
            <a:r>
              <a:rPr lang="es-MX" dirty="0" smtClean="0"/>
              <a:t>Persistencia </a:t>
            </a:r>
            <a:r>
              <a:rPr lang="es-MX" dirty="0"/>
              <a:t>de bacilos en la expectoración, o en otros especímenes </a:t>
            </a:r>
            <a:r>
              <a:rPr lang="es-MX" dirty="0" smtClean="0"/>
              <a:t>al término </a:t>
            </a:r>
            <a:r>
              <a:rPr lang="es-MX" dirty="0"/>
              <a:t>de tratamiento confirmada por cultivo, o a quien después de un periodo de negativización durante </a:t>
            </a:r>
            <a:r>
              <a:rPr lang="es-MX" dirty="0" smtClean="0"/>
              <a:t>el tratamiento</a:t>
            </a:r>
            <a:r>
              <a:rPr lang="es-MX" dirty="0"/>
              <a:t>, tiene baciloscopia positiva confirmada por </a:t>
            </a:r>
            <a:r>
              <a:rPr lang="es-MX" dirty="0" smtClean="0"/>
              <a:t>cultivo.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1043608" y="5940569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dirty="0" smtClean="0"/>
              <a:t>Fuente: </a:t>
            </a:r>
            <a:r>
              <a:rPr lang="es-MX" sz="1400" dirty="0"/>
              <a:t>NORMA Oficial Mexicana NOM-006-SSA2-2013, Para la prevención y control de la tuberculosis.</a:t>
            </a:r>
            <a:endParaRPr lang="es-MX" sz="1400" dirty="0" smtClean="0">
              <a:effectLst/>
            </a:endParaRPr>
          </a:p>
          <a:p>
            <a:pPr algn="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029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Gráfico"/>
          <p:cNvGraphicFramePr/>
          <p:nvPr>
            <p:extLst>
              <p:ext uri="{D42A27DB-BD31-4B8C-83A1-F6EECF244321}">
                <p14:modId xmlns:p14="http://schemas.microsoft.com/office/powerpoint/2010/main" val="3495412444"/>
              </p:ext>
            </p:extLst>
          </p:nvPr>
        </p:nvGraphicFramePr>
        <p:xfrm>
          <a:off x="323528" y="692696"/>
          <a:ext cx="8568951" cy="2826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230832" y="3394"/>
            <a:ext cx="8229600" cy="9053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/>
              <a:t>Casos diagnosticados de TB </a:t>
            </a:r>
            <a:r>
              <a:rPr lang="es-MX" sz="2400" b="1" dirty="0" smtClean="0"/>
              <a:t>FR, San </a:t>
            </a:r>
            <a:r>
              <a:rPr lang="es-MX" sz="2400" b="1" dirty="0" smtClean="0"/>
              <a:t>Luis Potosí, 2012-2018*.</a:t>
            </a:r>
            <a:endParaRPr lang="es-MX" sz="24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454710" y="90872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rgbClr val="C5315F"/>
                </a:solidFill>
              </a:rPr>
              <a:t>Total: </a:t>
            </a:r>
            <a:r>
              <a:rPr lang="es-MX" sz="2000" b="1" dirty="0" smtClean="0">
                <a:solidFill>
                  <a:srgbClr val="C5315F"/>
                </a:solidFill>
              </a:rPr>
              <a:t>21</a:t>
            </a:r>
            <a:endParaRPr lang="es-MX" sz="2000" b="1" dirty="0">
              <a:solidFill>
                <a:srgbClr val="C5315F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966878" y="6229721"/>
            <a:ext cx="705678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050" dirty="0" smtClean="0"/>
              <a:t>Fuente: Plataforma Sistema Nacional de Vigilancia Epidemiológica</a:t>
            </a:r>
          </a:p>
          <a:p>
            <a:pPr algn="r"/>
            <a:r>
              <a:rPr lang="es-MX" sz="1050" dirty="0" smtClean="0"/>
              <a:t>Módulo de Tuberculosis</a:t>
            </a:r>
          </a:p>
          <a:p>
            <a:pPr algn="r"/>
            <a:r>
              <a:rPr lang="es-MX" sz="1050" dirty="0" smtClean="0"/>
              <a:t>*Hasta </a:t>
            </a:r>
            <a:r>
              <a:rPr lang="es-MX" sz="1050" dirty="0" smtClean="0"/>
              <a:t>julio</a:t>
            </a:r>
            <a:r>
              <a:rPr lang="es-MX" sz="1050" dirty="0" smtClean="0"/>
              <a:t> </a:t>
            </a:r>
            <a:r>
              <a:rPr lang="es-MX" sz="1050" dirty="0" smtClean="0"/>
              <a:t>2018-</a:t>
            </a:r>
          </a:p>
        </p:txBody>
      </p:sp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922506"/>
              </p:ext>
            </p:extLst>
          </p:nvPr>
        </p:nvGraphicFramePr>
        <p:xfrm>
          <a:off x="1243206" y="3586262"/>
          <a:ext cx="3400802" cy="2966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21946"/>
                <a:gridCol w="1431912"/>
                <a:gridCol w="10469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J.S.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No.</a:t>
                      </a:r>
                      <a:r>
                        <a:rPr lang="es-MX" baseline="0" dirty="0" smtClean="0"/>
                        <a:t> CASOS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EN</a:t>
                      </a:r>
                      <a:r>
                        <a:rPr lang="es-MX" baseline="0" dirty="0" smtClean="0"/>
                        <a:t> TX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III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VII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NA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987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2331456079"/>
              </p:ext>
            </p:extLst>
          </p:nvPr>
        </p:nvGraphicFramePr>
        <p:xfrm>
          <a:off x="326862" y="2178542"/>
          <a:ext cx="5364088" cy="3589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Rectángulo"/>
          <p:cNvSpPr/>
          <p:nvPr/>
        </p:nvSpPr>
        <p:spPr>
          <a:xfrm>
            <a:off x="2515823" y="3063025"/>
            <a:ext cx="9861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27.8</a:t>
            </a:r>
            <a:r>
              <a:rPr lang="es-MX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2400" b="1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78261" y="4077072"/>
            <a:ext cx="9861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72.2</a:t>
            </a:r>
            <a:r>
              <a:rPr lang="es-MX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2400" b="1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032959"/>
              </p:ext>
            </p:extLst>
          </p:nvPr>
        </p:nvGraphicFramePr>
        <p:xfrm>
          <a:off x="5004048" y="1340768"/>
          <a:ext cx="3384376" cy="20726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82486"/>
                <a:gridCol w="11018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Enfermedades asociadas</a:t>
                      </a:r>
                      <a:endParaRPr lang="es-MX" sz="2000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%</a:t>
                      </a:r>
                      <a:endParaRPr lang="es-MX" sz="2800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rgbClr val="E42C39"/>
                          </a:solidFill>
                        </a:rPr>
                        <a:t>Diabetes Mellitus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84.6</a:t>
                      </a:r>
                      <a:endParaRPr lang="es-MX" sz="2400" b="1" dirty="0"/>
                    </a:p>
                  </a:txBody>
                  <a:tcP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rgbClr val="E42C39"/>
                          </a:solidFill>
                        </a:rPr>
                        <a:t>Alcoholismo</a:t>
                      </a:r>
                      <a:endParaRPr lang="es-MX" sz="2000" b="1" dirty="0">
                        <a:solidFill>
                          <a:srgbClr val="E42C39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30.7</a:t>
                      </a:r>
                      <a:endParaRPr lang="es-MX" sz="2400" b="1" dirty="0"/>
                    </a:p>
                  </a:txBody>
                  <a:tcP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rgbClr val="E42C39"/>
                          </a:solidFill>
                        </a:rPr>
                        <a:t>Tabaquismo</a:t>
                      </a:r>
                      <a:endParaRPr lang="es-MX" sz="2000" b="1" dirty="0">
                        <a:solidFill>
                          <a:srgbClr val="E42C39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23.0</a:t>
                      </a:r>
                      <a:endParaRPr lang="es-MX" sz="24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671345" y="6037838"/>
            <a:ext cx="70567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050" dirty="0" smtClean="0"/>
              <a:t>Fuente: Plataforma Sistema Nacional de Vigilancia Epidemiológica</a:t>
            </a:r>
          </a:p>
          <a:p>
            <a:pPr algn="r"/>
            <a:r>
              <a:rPr lang="es-MX" sz="1050" dirty="0" smtClean="0"/>
              <a:t>Módulo de </a:t>
            </a:r>
            <a:r>
              <a:rPr lang="es-MX" sz="1050" dirty="0" smtClean="0"/>
              <a:t>Tuberculosis</a:t>
            </a:r>
            <a:endParaRPr lang="es-MX" sz="1050" dirty="0" smtClean="0"/>
          </a:p>
        </p:txBody>
      </p:sp>
      <p:sp>
        <p:nvSpPr>
          <p:cNvPr id="9" name="8 CuadroTexto"/>
          <p:cNvSpPr txBox="1"/>
          <p:nvPr/>
        </p:nvSpPr>
        <p:spPr>
          <a:xfrm>
            <a:off x="5940152" y="3923183"/>
            <a:ext cx="2142289" cy="76944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Promedio edad:  </a:t>
            </a:r>
            <a:r>
              <a:rPr lang="es-MX" sz="2400" b="1" dirty="0" smtClean="0"/>
              <a:t>54 años</a:t>
            </a:r>
            <a:endParaRPr lang="es-MX" sz="2000" b="1" dirty="0"/>
          </a:p>
        </p:txBody>
      </p:sp>
      <p:sp>
        <p:nvSpPr>
          <p:cNvPr id="10" name="1 Título"/>
          <p:cNvSpPr txBox="1">
            <a:spLocks noGrp="1"/>
          </p:cNvSpPr>
          <p:nvPr>
            <p:ph type="title"/>
          </p:nvPr>
        </p:nvSpPr>
        <p:spPr>
          <a:xfrm>
            <a:off x="230832" y="3394"/>
            <a:ext cx="8229600" cy="9053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/>
              <a:t>Casos diagnosticados de TB </a:t>
            </a:r>
            <a:r>
              <a:rPr lang="es-MX" sz="2400" b="1" dirty="0" smtClean="0"/>
              <a:t>FR, San </a:t>
            </a:r>
            <a:r>
              <a:rPr lang="es-MX" sz="2400" b="1" dirty="0" smtClean="0"/>
              <a:t>Luis Potosí, 2012-2018*.</a:t>
            </a:r>
            <a:endParaRPr lang="es-MX" sz="24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97581" y="139089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Gráfica 1. Distribución de casos TB FR por sexo, San Luis Potosí, 2012-2018.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634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77809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70C0"/>
                </a:solidFill>
              </a:rPr>
              <a:t>RETRATAMIENTO PRIMARIO</a:t>
            </a:r>
            <a:endParaRPr lang="es-MX" sz="4000" b="1" dirty="0">
              <a:solidFill>
                <a:srgbClr val="0070C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7" t="15518" r="34898" b="27054"/>
          <a:stretch/>
        </p:blipFill>
        <p:spPr bwMode="auto">
          <a:xfrm>
            <a:off x="179513" y="1124745"/>
            <a:ext cx="648072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403648" y="4594988"/>
            <a:ext cx="7164288" cy="14773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/>
              <a:t>B</a:t>
            </a:r>
            <a:r>
              <a:rPr lang="es-MX" sz="2000" b="1" dirty="0" smtClean="0">
                <a:effectLst/>
              </a:rPr>
              <a:t>ajo éxito de curación en este grupo de pacientes 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 smtClean="0">
                <a:effectLst/>
              </a:rPr>
              <a:t>Incremento de presentar resistencia a estos antifímicos, 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/>
              <a:t>A</a:t>
            </a:r>
            <a:r>
              <a:rPr lang="es-MX" sz="2000" b="1" dirty="0" smtClean="0">
                <a:effectLst/>
              </a:rPr>
              <a:t>lta tasa de eventos adversos que causa la estreptomicina.</a:t>
            </a:r>
          </a:p>
        </p:txBody>
      </p:sp>
    </p:spTree>
    <p:extLst>
      <p:ext uri="{BB962C8B-B14F-4D97-AF65-F5344CB8AC3E}">
        <p14:creationId xmlns:p14="http://schemas.microsoft.com/office/powerpoint/2010/main" val="331452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39552" y="1340768"/>
            <a:ext cx="806489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/>
              <a:t>P</a:t>
            </a:r>
            <a:r>
              <a:rPr lang="es-MX" sz="2800" b="1" dirty="0" smtClean="0">
                <a:effectLst/>
              </a:rPr>
              <a:t>ruebas de sensibilidad a fármacos, para determinar primeramente alguna resistencia. </a:t>
            </a:r>
            <a:r>
              <a:rPr lang="es-MX" dirty="0" smtClean="0">
                <a:effectLst/>
              </a:rPr>
              <a:t/>
            </a:r>
            <a:br>
              <a:rPr lang="es-MX" dirty="0" smtClean="0">
                <a:effectLst/>
              </a:rPr>
            </a:br>
            <a:endParaRPr lang="es-MX" dirty="0" smtClean="0">
              <a:effectLst/>
            </a:endParaRPr>
          </a:p>
          <a:p>
            <a:r>
              <a:rPr lang="es-MX" dirty="0" smtClean="0">
                <a:effectLst/>
              </a:rPr>
              <a:t/>
            </a:r>
            <a:br>
              <a:rPr lang="es-MX" dirty="0" smtClean="0">
                <a:effectLst/>
              </a:rPr>
            </a:br>
            <a:endParaRPr lang="es-MX" dirty="0" smtClean="0">
              <a:effectLst/>
            </a:endParaRPr>
          </a:p>
          <a:p>
            <a:r>
              <a:rPr lang="es-MX" sz="2000" dirty="0" smtClean="0">
                <a:effectLst/>
              </a:rPr>
              <a:t>Sensibilidad </a:t>
            </a:r>
            <a:r>
              <a:rPr lang="es-MX" sz="2000" b="1" dirty="0" smtClean="0">
                <a:effectLst/>
              </a:rPr>
              <a:t>a rifampicina e isoniacida</a:t>
            </a:r>
            <a:r>
              <a:rPr lang="es-MX" sz="2000" dirty="0" smtClean="0">
                <a:effectLst/>
              </a:rPr>
              <a:t> </a:t>
            </a:r>
          </a:p>
          <a:p>
            <a:endParaRPr lang="es-MX" sz="2000" b="1" dirty="0" smtClean="0">
              <a:effectLst/>
            </a:endParaRPr>
          </a:p>
          <a:p>
            <a:r>
              <a:rPr lang="es-MX" sz="2000" b="1" dirty="0" smtClean="0">
                <a:effectLst/>
              </a:rPr>
              <a:t>REPETIR EL TRATAMIENTO DE PRIMERA LÍNEA ESTÁNDAR.</a:t>
            </a:r>
          </a:p>
          <a:p>
            <a:endParaRPr lang="es-MX" sz="2000" dirty="0" smtClean="0">
              <a:effectLst/>
            </a:endParaRPr>
          </a:p>
          <a:p>
            <a:endParaRPr lang="es-MX" sz="2000" dirty="0" smtClean="0">
              <a:effectLst/>
            </a:endParaRPr>
          </a:p>
          <a:p>
            <a:r>
              <a:rPr lang="es-MX" sz="2000" dirty="0" smtClean="0">
                <a:effectLst/>
              </a:rPr>
              <a:t>Al presentarse </a:t>
            </a:r>
            <a:r>
              <a:rPr lang="es-MX" sz="2000" b="1" dirty="0" smtClean="0">
                <a:effectLst/>
              </a:rPr>
              <a:t>resistencia a isoniacida, rifampicina o ambas</a:t>
            </a:r>
            <a:r>
              <a:rPr lang="es-MX" sz="2000" dirty="0" smtClean="0">
                <a:effectLst/>
              </a:rPr>
              <a:t>, </a:t>
            </a:r>
          </a:p>
          <a:p>
            <a:endParaRPr lang="es-MX" sz="2000" dirty="0"/>
          </a:p>
          <a:p>
            <a:r>
              <a:rPr lang="es-MX" sz="2000" dirty="0" smtClean="0">
                <a:effectLst/>
              </a:rPr>
              <a:t>el paciente deberá ser </a:t>
            </a:r>
            <a:r>
              <a:rPr lang="es-MX" sz="2000" b="1" dirty="0" smtClean="0">
                <a:effectLst/>
              </a:rPr>
              <a:t>evaluado por el COEFAR y GANAFAR, así como de realizar pruebas de sensibilidad a fármacos de 2da línea.</a:t>
            </a:r>
            <a:endParaRPr lang="es-MX" sz="2000" dirty="0">
              <a:effectLst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77809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70C0"/>
                </a:solidFill>
              </a:rPr>
              <a:t>RETRATAMIENTO PRIMARIO</a:t>
            </a:r>
            <a:endParaRPr lang="es-MX" sz="4000" b="1" dirty="0">
              <a:solidFill>
                <a:srgbClr val="0070C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39552" y="3501008"/>
            <a:ext cx="6336704" cy="648072"/>
          </a:xfrm>
          <a:prstGeom prst="rect">
            <a:avLst/>
          </a:prstGeom>
          <a:noFill/>
          <a:ln w="57150"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539552" y="5085184"/>
            <a:ext cx="7848872" cy="936104"/>
          </a:xfrm>
          <a:prstGeom prst="rect">
            <a:avLst/>
          </a:prstGeom>
          <a:noFill/>
          <a:ln w="57150"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510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dirty="0" smtClean="0"/>
              <a:t>Indicadores…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8" t="28489" r="35041" b="42383"/>
          <a:stretch/>
        </p:blipFill>
        <p:spPr bwMode="auto">
          <a:xfrm>
            <a:off x="1187624" y="1946220"/>
            <a:ext cx="6912768" cy="2778924"/>
          </a:xfrm>
          <a:prstGeom prst="rect">
            <a:avLst/>
          </a:prstGeom>
          <a:noFill/>
          <a:ln w="7620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763688" y="6001543"/>
            <a:ext cx="6768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dirty="0" smtClean="0"/>
              <a:t>Fuente:  Manual Indicadores Caminando a la Excelencia. 2018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40890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5" t="12758" r="39737" b="6846"/>
          <a:stretch/>
        </p:blipFill>
        <p:spPr bwMode="auto">
          <a:xfrm>
            <a:off x="1907704" y="548680"/>
            <a:ext cx="5628290" cy="588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641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3600" dirty="0" smtClean="0"/>
              <a:t>1. Cobertura diagnóstico</a:t>
            </a:r>
            <a:endParaRPr lang="es-MX" sz="36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3" t="41406" r="38141" b="39844"/>
          <a:stretch/>
        </p:blipFill>
        <p:spPr bwMode="auto">
          <a:xfrm>
            <a:off x="755576" y="1268760"/>
            <a:ext cx="6819901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2" t="53879" r="77481" b="15877"/>
          <a:stretch/>
        </p:blipFill>
        <p:spPr bwMode="auto">
          <a:xfrm>
            <a:off x="2579219" y="2784376"/>
            <a:ext cx="4152658" cy="36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75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MX" sz="3600" dirty="0" smtClean="0"/>
              <a:t>1. Cobertura diagnóstico</a:t>
            </a:r>
            <a:endParaRPr lang="es-MX" sz="36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577528"/>
              </p:ext>
            </p:extLst>
          </p:nvPr>
        </p:nvGraphicFramePr>
        <p:xfrm>
          <a:off x="1043608" y="1484784"/>
          <a:ext cx="6851046" cy="4581469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008109"/>
                <a:gridCol w="1152128"/>
                <a:gridCol w="1265286"/>
                <a:gridCol w="1141841"/>
                <a:gridCol w="1141841"/>
                <a:gridCol w="1141841"/>
              </a:tblGrid>
              <a:tr h="4800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J.S.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u="none" strike="noStrike" dirty="0">
                          <a:effectLst/>
                        </a:rPr>
                        <a:t>  IMSS   </a:t>
                      </a:r>
                      <a:endParaRPr lang="es-MX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u="none" strike="noStrike" dirty="0">
                          <a:effectLst/>
                        </a:rPr>
                        <a:t>IMSS PROS</a:t>
                      </a:r>
                      <a:endParaRPr lang="es-MX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u="none" strike="noStrike" dirty="0">
                          <a:effectLst/>
                        </a:rPr>
                        <a:t>  ISSSTE  </a:t>
                      </a:r>
                      <a:endParaRPr lang="es-MX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u="none" strike="noStrike" dirty="0">
                          <a:effectLst/>
                        </a:rPr>
                        <a:t>  SSA   </a:t>
                      </a:r>
                      <a:endParaRPr lang="es-MX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TOTAL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I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24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3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 smtClean="0">
                          <a:effectLst/>
                        </a:rPr>
                        <a:t>18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45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00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II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0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0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3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3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00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III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3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0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5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9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00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IV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0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8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12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21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00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V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16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4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16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37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00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VI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0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12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22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35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00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VII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0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0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8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10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ESTATAL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41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26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9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83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160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63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3600" dirty="0" smtClean="0"/>
              <a:t> 2. Curación</a:t>
            </a:r>
            <a:endParaRPr lang="es-MX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1" t="24219" r="41435" b="50520"/>
          <a:stretch/>
        </p:blipFill>
        <p:spPr bwMode="auto">
          <a:xfrm>
            <a:off x="611560" y="1124744"/>
            <a:ext cx="6120680" cy="170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" t="36459" r="7980" b="37760"/>
          <a:stretch/>
        </p:blipFill>
        <p:spPr bwMode="auto">
          <a:xfrm>
            <a:off x="395536" y="2996952"/>
            <a:ext cx="8496944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833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171502"/>
              </p:ext>
            </p:extLst>
          </p:nvPr>
        </p:nvGraphicFramePr>
        <p:xfrm>
          <a:off x="971600" y="1268760"/>
          <a:ext cx="7416824" cy="473772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286592"/>
                <a:gridCol w="2421820"/>
                <a:gridCol w="2052228"/>
                <a:gridCol w="1656184"/>
              </a:tblGrid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J.S.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TOTAL DE CASOS NUEVOS TBP</a:t>
                      </a:r>
                      <a:r>
                        <a:rPr lang="es-MX" sz="1800" baseline="0" dirty="0" smtClean="0"/>
                        <a:t> BK +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%</a:t>
                      </a:r>
                      <a:r>
                        <a:rPr lang="es-MX" sz="1800" baseline="0" dirty="0" smtClean="0"/>
                        <a:t> CURACIÓN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ABANDONO</a:t>
                      </a:r>
                      <a:endParaRPr lang="es-MX" sz="1800" dirty="0"/>
                    </a:p>
                  </a:txBody>
                  <a:tcPr anchor="ctr"/>
                </a:tc>
              </a:tr>
              <a:tr h="381402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I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62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80.3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6.6 (4)</a:t>
                      </a:r>
                      <a:endParaRPr lang="es-MX" sz="2400" dirty="0"/>
                    </a:p>
                  </a:txBody>
                  <a:tcPr/>
                </a:tc>
              </a:tr>
              <a:tr h="381402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II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7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71.4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/>
                </a:tc>
              </a:tr>
              <a:tr h="381402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III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8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87.5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/>
                </a:tc>
              </a:tr>
              <a:tr h="381402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IV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23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90.9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4.55</a:t>
                      </a:r>
                      <a:r>
                        <a:rPr lang="es-MX" sz="2400" baseline="0" dirty="0" smtClean="0"/>
                        <a:t> (1)</a:t>
                      </a:r>
                      <a:endParaRPr lang="es-MX" sz="2400" dirty="0"/>
                    </a:p>
                  </a:txBody>
                  <a:tcPr/>
                </a:tc>
              </a:tr>
              <a:tr h="381402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V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35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94.3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/>
                </a:tc>
              </a:tr>
              <a:tr h="381402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VI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66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95.4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/>
                </a:tc>
              </a:tr>
              <a:tr h="381402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VII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26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92.0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/>
                </a:tc>
              </a:tr>
              <a:tr h="381402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ESTATAL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227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89.2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2.24 (5)</a:t>
                      </a:r>
                      <a:endParaRPr lang="es-MX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MX" sz="3600" dirty="0" smtClean="0"/>
              <a:t> 2. Curación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58862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3600" dirty="0" smtClean="0"/>
              <a:t>3. Calidad de la muestra</a:t>
            </a:r>
            <a:endParaRPr lang="es-MX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1" t="39440" r="38411" b="42909"/>
          <a:stretch/>
        </p:blipFill>
        <p:spPr bwMode="auto">
          <a:xfrm>
            <a:off x="539552" y="1124744"/>
            <a:ext cx="6783771" cy="129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445431"/>
              </p:ext>
            </p:extLst>
          </p:nvPr>
        </p:nvGraphicFramePr>
        <p:xfrm>
          <a:off x="2915816" y="2636912"/>
          <a:ext cx="3384376" cy="388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188"/>
                <a:gridCol w="1692188"/>
              </a:tblGrid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>
                          <a:effectLst/>
                        </a:rPr>
                        <a:t>J.S.</a:t>
                      </a:r>
                      <a:endParaRPr lang="es-MX" sz="2400" b="1" i="0" u="none" strike="noStrike" dirty="0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effectLst/>
                        </a:rPr>
                        <a:t>CALIDAD MUESTRA</a:t>
                      </a:r>
                      <a:endParaRPr lang="es-MX" sz="1400" b="1" i="0" u="none" strike="noStrike" dirty="0">
                        <a:solidFill>
                          <a:srgbClr val="7030A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I</a:t>
                      </a:r>
                      <a:endParaRPr lang="es-MX" sz="2000" b="1" i="0" u="none" strike="noStrike" dirty="0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>
                          <a:effectLst/>
                        </a:rPr>
                        <a:t>97.25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II</a:t>
                      </a:r>
                      <a:endParaRPr lang="es-MX" sz="2000" b="1" i="0" u="none" strike="noStrike" dirty="0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>
                          <a:effectLst/>
                        </a:rPr>
                        <a:t>100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III</a:t>
                      </a:r>
                      <a:endParaRPr lang="es-MX" sz="2000" b="1" i="0" u="none" strike="noStrike" dirty="0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>
                          <a:effectLst/>
                        </a:rPr>
                        <a:t>100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IV</a:t>
                      </a:r>
                      <a:endParaRPr lang="es-MX" sz="2000" b="1" i="0" u="none" strike="noStrike" dirty="0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>
                          <a:effectLst/>
                        </a:rPr>
                        <a:t>100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V</a:t>
                      </a:r>
                      <a:endParaRPr lang="es-MX" sz="2000" b="1" i="0" u="none" strike="noStrike" dirty="0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>
                          <a:effectLst/>
                        </a:rPr>
                        <a:t>100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VI</a:t>
                      </a:r>
                      <a:endParaRPr lang="es-MX" sz="2000" b="1" i="0" u="none" strike="noStrike" dirty="0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>
                          <a:effectLst/>
                        </a:rPr>
                        <a:t>100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VII</a:t>
                      </a:r>
                      <a:endParaRPr lang="es-MX" sz="2000" b="1" i="0" u="none" strike="noStrike" dirty="0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>
                          <a:effectLst/>
                        </a:rPr>
                        <a:t>100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ESTATAL</a:t>
                      </a:r>
                      <a:endParaRPr lang="es-MX" sz="2000" b="1" i="0" u="none" strike="noStrike" dirty="0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>
                          <a:effectLst/>
                        </a:rPr>
                        <a:t>99.6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191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3600" dirty="0"/>
              <a:t>4</a:t>
            </a:r>
            <a:r>
              <a:rPr lang="es-MX" sz="3600" dirty="0" smtClean="0"/>
              <a:t>. Detección de VIH</a:t>
            </a:r>
            <a:endParaRPr lang="es-MX" sz="3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0" t="53912" r="38091" b="33588"/>
          <a:stretch/>
        </p:blipFill>
        <p:spPr bwMode="auto">
          <a:xfrm>
            <a:off x="467544" y="1340768"/>
            <a:ext cx="702188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5" t="28017" r="58922" b="34434"/>
          <a:stretch/>
        </p:blipFill>
        <p:spPr bwMode="auto">
          <a:xfrm>
            <a:off x="1547664" y="2420888"/>
            <a:ext cx="6264696" cy="3626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594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3600" dirty="0" smtClean="0"/>
              <a:t>5. Detección de DM</a:t>
            </a:r>
            <a:endParaRPr lang="es-MX" sz="3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8" t="34770" r="36101" b="49212"/>
          <a:stretch/>
        </p:blipFill>
        <p:spPr bwMode="auto">
          <a:xfrm>
            <a:off x="467544" y="1268760"/>
            <a:ext cx="7234314" cy="1171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6" t="28188" r="53230" b="34388"/>
          <a:stretch/>
        </p:blipFill>
        <p:spPr bwMode="auto">
          <a:xfrm>
            <a:off x="1475656" y="2440489"/>
            <a:ext cx="612068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428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670</Words>
  <Application>Microsoft Office PowerPoint</Application>
  <PresentationFormat>Presentación en pantalla (4:3)</PresentationFormat>
  <Paragraphs>329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Tuberculosis</vt:lpstr>
      <vt:lpstr>Indicadores…</vt:lpstr>
      <vt:lpstr>1. Cobertura diagnóstico</vt:lpstr>
      <vt:lpstr>1. Cobertura diagnóstico</vt:lpstr>
      <vt:lpstr> 2. Curación</vt:lpstr>
      <vt:lpstr> 2. Curación</vt:lpstr>
      <vt:lpstr>3. Calidad de la muestra</vt:lpstr>
      <vt:lpstr>4. Detección de VIH</vt:lpstr>
      <vt:lpstr>5. Detección de DM</vt:lpstr>
      <vt:lpstr>6. Oportunidad diagnóstica</vt:lpstr>
      <vt:lpstr>7. Detección de farmacorresistencia en casos previamente tratados</vt:lpstr>
      <vt:lpstr>Estudio de contactos</vt:lpstr>
      <vt:lpstr>Casos Nuevos Tuberculosis TF, San Luis Potosí, 2017.</vt:lpstr>
      <vt:lpstr>Presentación de PowerPoint</vt:lpstr>
      <vt:lpstr>Presentación de PowerPoint</vt:lpstr>
      <vt:lpstr>Casos diagnosticados de TB FR, San Luis Potosí, 2012-2018*.</vt:lpstr>
      <vt:lpstr>Casos diagnosticados de TB FR, San Luis Potosí, 2012-2018*.</vt:lpstr>
      <vt:lpstr>RETRATAMIENTO PRIMARIO</vt:lpstr>
      <vt:lpstr>RETRATAMIENTO PRIMARIO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Tuberculosis</dc:title>
  <dc:creator>Tuberculosis</dc:creator>
  <cp:lastModifiedBy>Tuberculosis</cp:lastModifiedBy>
  <cp:revision>41</cp:revision>
  <dcterms:created xsi:type="dcterms:W3CDTF">2018-08-23T16:10:24Z</dcterms:created>
  <dcterms:modified xsi:type="dcterms:W3CDTF">2018-08-23T19:02:39Z</dcterms:modified>
</cp:coreProperties>
</file>